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3" r:id="rId1"/>
  </p:sldMasterIdLst>
  <p:notesMasterIdLst>
    <p:notesMasterId r:id="rId17"/>
  </p:notesMasterIdLst>
  <p:handoutMasterIdLst>
    <p:handoutMasterId r:id="rId18"/>
  </p:handoutMasterIdLst>
  <p:sldIdLst>
    <p:sldId id="676" r:id="rId2"/>
    <p:sldId id="694" r:id="rId3"/>
    <p:sldId id="678" r:id="rId4"/>
    <p:sldId id="679" r:id="rId5"/>
    <p:sldId id="680" r:id="rId6"/>
    <p:sldId id="681" r:id="rId7"/>
    <p:sldId id="690" r:id="rId8"/>
    <p:sldId id="686" r:id="rId9"/>
    <p:sldId id="689" r:id="rId10"/>
    <p:sldId id="691" r:id="rId11"/>
    <p:sldId id="692" r:id="rId12"/>
    <p:sldId id="693" r:id="rId13"/>
    <p:sldId id="688" r:id="rId14"/>
    <p:sldId id="685" r:id="rId15"/>
    <p:sldId id="695" r:id="rId16"/>
  </p:sldIdLst>
  <p:sldSz cx="9144000" cy="6858000" type="screen4x3"/>
  <p:notesSz cx="6797675" cy="9926638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7575"/>
    <a:srgbClr val="F7AFAF"/>
    <a:srgbClr val="CC6600"/>
    <a:srgbClr val="FFFFCC"/>
    <a:srgbClr val="FFFF99"/>
    <a:srgbClr val="CCECFF"/>
    <a:srgbClr val="FFCCCC"/>
    <a:srgbClr val="FFDF9F"/>
    <a:srgbClr val="FFC000"/>
    <a:srgbClr val="F5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 autoAdjust="0"/>
    <p:restoredTop sz="87590" autoAdjust="0"/>
  </p:normalViewPr>
  <p:slideViewPr>
    <p:cSldViewPr>
      <p:cViewPr varScale="1">
        <p:scale>
          <a:sx n="88" d="100"/>
          <a:sy n="88" d="100"/>
        </p:scale>
        <p:origin x="1680" y="62"/>
      </p:cViewPr>
      <p:guideLst>
        <p:guide orient="horz" pos="4319"/>
        <p:guide/>
      </p:guideLst>
    </p:cSldViewPr>
  </p:slideViewPr>
  <p:outlineViewPr>
    <p:cViewPr varScale="1">
      <p:scale>
        <a:sx n="170" d="200"/>
        <a:sy n="170" d="200"/>
      </p:scale>
      <p:origin x="10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20" y="-102"/>
      </p:cViewPr>
      <p:guideLst>
        <p:guide orient="horz" pos="2874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5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5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1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42" y="391304"/>
            <a:ext cx="926812" cy="45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7253" y="9427617"/>
            <a:ext cx="1603433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1003300"/>
            <a:ext cx="4440238" cy="33321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828" y="4651232"/>
            <a:ext cx="6418453" cy="464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259" y="9427617"/>
            <a:ext cx="4067590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423" y="9427617"/>
            <a:ext cx="933106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41"/>
              </a:lnSpc>
              <a:buFont typeface="Stafford" pitchFamily="2" charset="0"/>
              <a:buNone/>
              <a:tabLst>
                <a:tab pos="71933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88826" y="419819"/>
            <a:ext cx="5356316" cy="42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2686" tIns="0" rIns="0" bIns="0" anchor="ctr"/>
          <a:lstStyle/>
          <a:p>
            <a:pPr algn="l">
              <a:lnSpc>
                <a:spcPts val="1341"/>
              </a:lnSpc>
              <a:buFont typeface="Stafford" pitchFamily="2" charset="0"/>
              <a:buNone/>
              <a:tabLst>
                <a:tab pos="0" algn="l"/>
                <a:tab pos="908639" algn="l"/>
                <a:tab pos="1817279" algn="l"/>
                <a:tab pos="2725918" algn="l"/>
                <a:tab pos="3634557" algn="l"/>
                <a:tab pos="4543196" algn="l"/>
                <a:tab pos="5451836" algn="l"/>
                <a:tab pos="6360475" algn="l"/>
                <a:tab pos="7269114" algn="l"/>
                <a:tab pos="8177754" algn="l"/>
                <a:tab pos="9086393" algn="l"/>
                <a:tab pos="9995032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88824" y="194858"/>
            <a:ext cx="6421601" cy="156836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88824" y="391302"/>
            <a:ext cx="6421601" cy="1583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88824" y="849136"/>
            <a:ext cx="6421601" cy="1584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88824" y="9427616"/>
            <a:ext cx="6421601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7251" y="4453207"/>
            <a:ext cx="6421600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400" b="1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dirty="0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1004888"/>
            <a:ext cx="4440238" cy="333057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827" y="4649648"/>
            <a:ext cx="6418453" cy="4648061"/>
          </a:xfrm>
          <a:noFill/>
        </p:spPr>
        <p:txBody>
          <a:bodyPr/>
          <a:lstStyle/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92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602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234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05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1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02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595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40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7.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1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© author(s) of these slides including research results from the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0825" y="6489700"/>
            <a:ext cx="864235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10" y="4016669"/>
            <a:ext cx="1265578" cy="1164332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6699962" y="5181001"/>
            <a:ext cx="2191626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tx1"/>
                </a:solidFill>
              </a:rPr>
              <a:t>Real-Time Systems Lab</a:t>
            </a:r>
          </a:p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z="1400" b="1" smtClean="0">
                <a:solidFill>
                  <a:schemeClr val="tx1"/>
                </a:solidFill>
              </a:rPr>
              <a:t>Prof. Dr.</a:t>
            </a:r>
            <a:r>
              <a:rPr lang="en-US" sz="1400" b="1" baseline="0" smtClean="0">
                <a:solidFill>
                  <a:schemeClr val="tx1"/>
                </a:solidFill>
              </a:rPr>
              <a:t> Andy Schürr</a:t>
            </a:r>
            <a:br>
              <a:rPr lang="en-US" sz="1400" b="1" baseline="0" smtClean="0">
                <a:solidFill>
                  <a:schemeClr val="tx1"/>
                </a:solidFill>
              </a:rPr>
            </a:br>
            <a:endParaRPr lang="en-US" sz="1400" b="1" smtClean="0">
              <a:solidFill>
                <a:schemeClr val="tx1"/>
              </a:solidFill>
            </a:endParaRP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Merckstr. 25</a:t>
            </a: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64283</a:t>
            </a:r>
            <a:r>
              <a:rPr lang="en-US" sz="1400" baseline="0" smtClean="0">
                <a:solidFill>
                  <a:schemeClr val="tx1"/>
                </a:solidFill>
              </a:rPr>
              <a:t> Darmstadt</a:t>
            </a:r>
          </a:p>
          <a:p>
            <a:pPr algn="r"/>
            <a:r>
              <a:rPr lang="en-US" sz="1400" baseline="0" smtClean="0">
                <a:solidFill>
                  <a:schemeClr val="tx1"/>
                </a:solidFill>
              </a:rPr>
              <a:t>Germany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250825" y="4406900"/>
            <a:ext cx="4860925" cy="2060575"/>
          </a:xfrm>
        </p:spPr>
        <p:txBody>
          <a:bodyPr/>
          <a:lstStyle>
            <a:lvl1pPr marL="0" indent="0">
              <a:buNone/>
              <a:defRPr sz="1600" b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[TODO: Name,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&amp; </a:t>
            </a:r>
            <a:r>
              <a:rPr lang="de-DE" dirty="0" err="1" smtClean="0"/>
              <a:t>Coauthors</a:t>
            </a:r>
            <a:r>
              <a:rPr lang="de-DE" dirty="0" smtClean="0"/>
              <a:t>]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164288" y="692150"/>
            <a:ext cx="1873350" cy="792634"/>
            <a:chOff x="7164288" y="692150"/>
            <a:chExt cx="1873350" cy="792634"/>
          </a:xfrm>
        </p:grpSpPr>
        <p:sp>
          <p:nvSpPr>
            <p:cNvPr id="14" name="Rechteck 13"/>
            <p:cNvSpPr/>
            <p:nvPr userDrawn="1"/>
          </p:nvSpPr>
          <p:spPr bwMode="auto">
            <a:xfrm>
              <a:off x="7164288" y="692696"/>
              <a:ext cx="1727300" cy="792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23" name="Picture 18" descr="tud_logo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64388" y="692150"/>
              <a:ext cx="187325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327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38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3050"/>
            <a:ext cx="32139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0" y="1435100"/>
            <a:ext cx="3213993" cy="50182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79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4615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47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577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16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16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75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176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18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lIns="0" rIns="0"/>
          <a:lstStyle>
            <a:lvl1pPr marL="268288" marR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446088" marR="0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2pPr>
            <a:lvl3pPr marL="630238" marR="0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lvl3pPr>
            <a:lvl4pPr marL="806450" marR="0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lvl4pPr>
            <a:lvl5pPr marL="908050" marR="0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b="1"/>
            </a:lvl5pPr>
          </a:lstStyle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446088" marR="0" lvl="1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Zweite Ebene</a:t>
            </a:r>
          </a:p>
          <a:p>
            <a:pPr marL="630238" marR="0" lvl="2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Dritte Ebene</a:t>
            </a:r>
          </a:p>
          <a:p>
            <a:pPr marL="806450" marR="0" lvl="3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Vierte Ebene</a:t>
            </a:r>
          </a:p>
          <a:p>
            <a:pPr marL="908050" marR="0" lvl="4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6906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631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ein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zwei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0824" y="2996952"/>
            <a:ext cx="8569326" cy="6477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smtClean="0"/>
              <a:t>Textmasterformat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References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>
          <a:xfrm>
            <a:off x="6291166" y="6500814"/>
            <a:ext cx="2057400" cy="2413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[TODO: Date]</a:t>
            </a:r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484313"/>
            <a:ext cx="8642350" cy="4968875"/>
          </a:xfrm>
        </p:spPr>
        <p:txBody>
          <a:bodyPr/>
          <a:lstStyle>
            <a:lvl1pPr marL="179388" marR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000" b="0" baseline="0"/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[EEPT06]</a:t>
            </a:r>
            <a:r>
              <a:rPr lang="de-DE" smtClean="0"/>
              <a:t> Ehrig, H., Ehrig, K., Prange, U., Taentzer, G.: "</a:t>
            </a:r>
            <a:r>
              <a:rPr lang="en-US" smtClean="0"/>
              <a:t>Fundamentals of Algebraic Graph Transformation," Springer Berlin-Heidelberg, 2006, DOI: 10.1007/3-540-31188-2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4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85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7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04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2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566" y="6134461"/>
            <a:ext cx="782609" cy="720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250825" y="6494461"/>
            <a:ext cx="6821098" cy="24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fld id="{BFEB3AFD-45CF-4643-9AB6-44AF66657833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‹Nr.›</a:t>
            </a:fld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Projektseminar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Echtzeitsysteme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Real-Time Systems Lab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Gruppe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Crash Test Dummies | 11.03.2019</a:t>
            </a:r>
            <a:endParaRPr kumimoji="0" lang="de-DE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7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62" r:id="rId4"/>
    <p:sldLayoutId id="2147483863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651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630238" indent="-2794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</a:defRPr>
      </a:lvl3pPr>
      <a:lvl4pPr marL="806450" indent="-261938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0" dirty="0"/>
              <a:t>Crash Test </a:t>
            </a:r>
            <a:r>
              <a:rPr lang="de-DE" b="0" dirty="0" err="1"/>
              <a:t>Dummies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None/>
            </a:pPr>
            <a:r>
              <a:rPr lang="de-DE" dirty="0"/>
              <a:t>Projektseminar Echtzeitsysteme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Kai </a:t>
            </a:r>
            <a:r>
              <a:rPr lang="en-US" b="1" dirty="0" smtClean="0"/>
              <a:t>Cui		</a:t>
            </a:r>
            <a:br>
              <a:rPr lang="en-US" b="1" dirty="0" smtClean="0"/>
            </a:br>
            <a:r>
              <a:rPr lang="en-US" b="1" dirty="0" err="1" smtClean="0"/>
              <a:t>Feiyu</a:t>
            </a:r>
            <a:r>
              <a:rPr lang="en-US" b="1" dirty="0" smtClean="0"/>
              <a:t> Chang	</a:t>
            </a:r>
            <a:br>
              <a:rPr lang="en-US" b="1" dirty="0" smtClean="0"/>
            </a:br>
            <a:r>
              <a:rPr lang="en-US" b="1" dirty="0" err="1" smtClean="0"/>
              <a:t>Régis</a:t>
            </a:r>
            <a:r>
              <a:rPr lang="en-US" b="1" dirty="0" smtClean="0"/>
              <a:t> </a:t>
            </a:r>
            <a:r>
              <a:rPr lang="en-US" b="1" dirty="0" err="1" smtClean="0"/>
              <a:t>Fayard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Lars </a:t>
            </a:r>
            <a:r>
              <a:rPr lang="en-US" b="1" dirty="0" err="1" smtClean="0"/>
              <a:t>Semmler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David </a:t>
            </a:r>
            <a:r>
              <a:rPr lang="en-US" b="1" dirty="0" err="1" smtClean="0"/>
              <a:t>Botschek</a:t>
            </a:r>
            <a:r>
              <a:rPr lang="en-US" b="1" dirty="0" smtClean="0"/>
              <a:t>	</a:t>
            </a:r>
            <a:endParaRPr lang="en-US" b="1" dirty="0"/>
          </a:p>
          <a:p>
            <a:endParaRPr lang="en-US" b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6159342"/>
            <a:ext cx="8899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                    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www.fzd.tu-darmstadt.de/media/fachgebiet_fzd/grafiken/fzd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970" b="-4275"/>
          <a:stretch/>
        </p:blipFill>
        <p:spPr bwMode="auto">
          <a:xfrm>
            <a:off x="7596336" y="2636912"/>
            <a:ext cx="126600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372777" y="3501008"/>
            <a:ext cx="1713123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  <a:latin typeface="Tahoma" panose="020B0604030504040204" pitchFamily="34" charset="0"/>
              </a:rPr>
              <a:t>Fachgebiet Fahrzeugtechnik</a:t>
            </a:r>
            <a:endParaRPr lang="de-DE" sz="1400" b="1" i="0" dirty="0"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6" y="2908640"/>
            <a:ext cx="2993527" cy="29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Trajektorie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Simpelste Solltrajektorie: Geradeaus zum ersten Wegpunkt hin.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Funktioniert!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480720" cy="32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Probleme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Funktioniert, aber nur bis </a:t>
            </a:r>
            <a:r>
              <a:rPr lang="de-DE" dirty="0" smtClean="0"/>
              <a:t>3 km/h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Warum?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Viele Gründe:</a:t>
            </a:r>
          </a:p>
          <a:p>
            <a:r>
              <a:rPr lang="de-DE" dirty="0"/>
              <a:t>Modellungenauigkeiten</a:t>
            </a:r>
          </a:p>
          <a:p>
            <a:pPr lvl="1"/>
            <a:r>
              <a:rPr lang="de-DE" dirty="0"/>
              <a:t>Ungenaue Modellierung</a:t>
            </a:r>
          </a:p>
          <a:p>
            <a:pPr lvl="1"/>
            <a:r>
              <a:rPr lang="de-DE" dirty="0"/>
              <a:t>Ackermannmodell nicht ausreichend</a:t>
            </a:r>
          </a:p>
          <a:p>
            <a:pPr lvl="1"/>
            <a:r>
              <a:rPr lang="de-DE" dirty="0"/>
              <a:t>Servolenkung vernachlässigt</a:t>
            </a:r>
          </a:p>
          <a:p>
            <a:pPr lvl="1"/>
            <a:r>
              <a:rPr lang="de-DE" dirty="0"/>
              <a:t>Linearisierung zu ungenau</a:t>
            </a:r>
          </a:p>
          <a:p>
            <a:r>
              <a:rPr lang="de-DE" dirty="0"/>
              <a:t>Unstationäre Solltrajektorie (besonders wegen Bildrotation)</a:t>
            </a:r>
          </a:p>
          <a:p>
            <a:r>
              <a:rPr lang="de-DE" dirty="0"/>
              <a:t>(Manchmal) unhaltbare Solltrajektorie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Schilderkennung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Kurzdemo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2878" y="1556792"/>
            <a:ext cx="8352036" cy="489639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Langsame Rundfahrt mit MPC-Regelungsansatz + 2 Schildern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/>
            <a:endParaRPr lang="en-US" dirty="0"/>
          </a:p>
        </p:txBody>
      </p:sp>
      <p:pic>
        <p:nvPicPr>
          <p:cNvPr id="3" name="WhatsApp Video 2019-02-21 at 15.57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59" y="1988840"/>
            <a:ext cx="746264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&amp; Ausblick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dirty="0" smtClean="0"/>
              <a:t>Offene Aufgabenstellung ermöglicht freies Arbeiten und Integration eigener Ideen</a:t>
            </a:r>
            <a:endParaRPr lang="de-DE" dirty="0"/>
          </a:p>
          <a:p>
            <a:r>
              <a:rPr lang="de-DE" dirty="0" smtClean="0"/>
              <a:t>Arbeiten mit ROS, weit verbreitete Roboter-Middleware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Regler </a:t>
            </a:r>
            <a:r>
              <a:rPr lang="de-DE" dirty="0" smtClean="0"/>
              <a:t>verbessern</a:t>
            </a:r>
          </a:p>
          <a:p>
            <a:pPr lvl="1"/>
            <a:r>
              <a:rPr lang="de-DE" dirty="0" smtClean="0"/>
              <a:t>Besseres Modell</a:t>
            </a:r>
          </a:p>
          <a:p>
            <a:pPr lvl="1"/>
            <a:r>
              <a:rPr lang="de-DE" dirty="0" smtClean="0"/>
              <a:t>Bessere Solltrajektorie</a:t>
            </a:r>
          </a:p>
          <a:p>
            <a:pPr lvl="1"/>
            <a:r>
              <a:rPr lang="de-DE" dirty="0" smtClean="0"/>
              <a:t>Nichtlineare </a:t>
            </a:r>
            <a:r>
              <a:rPr lang="de-DE" dirty="0"/>
              <a:t>Modellprädiktive </a:t>
            </a:r>
            <a:r>
              <a:rPr lang="de-DE" dirty="0" smtClean="0"/>
              <a:t>Regelung</a:t>
            </a:r>
          </a:p>
          <a:p>
            <a:r>
              <a:rPr lang="de-DE" dirty="0" smtClean="0"/>
              <a:t>Bessere Hardware für kürzere Verzögerungszeiten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pic>
        <p:nvPicPr>
          <p:cNvPr id="1026" name="Picture 2" descr="Fragezeichen, Frage, Antwort, Suchmaschine, Symb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88840"/>
            <a:ext cx="3600252" cy="36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8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 smtClean="0"/>
              <a:t>PID-Regelung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MPC-Regelung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Schilderkennung</a:t>
            </a:r>
          </a:p>
          <a:p>
            <a:endParaRPr lang="de-DE" sz="2200" dirty="0" smtClean="0"/>
          </a:p>
          <a:p>
            <a:r>
              <a:rPr lang="de-DE" sz="2200" dirty="0" smtClean="0"/>
              <a:t>Fazit &amp; Ausblick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0435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PID-Regelungsansatz</a:t>
            </a:r>
            <a:br>
              <a:rPr lang="de-DE" dirty="0" smtClean="0"/>
            </a:br>
            <a:r>
              <a:rPr lang="de-DE" dirty="0" smtClean="0"/>
              <a:t>Outline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E7884-E04F-4446-A26B-C43E140B1AF7}"/>
              </a:ext>
            </a:extLst>
          </p:cNvPr>
          <p:cNvSpPr/>
          <p:nvPr/>
        </p:nvSpPr>
        <p:spPr bwMode="auto">
          <a:xfrm>
            <a:off x="611560" y="2348880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Kinect2_Bridge</a:t>
            </a:r>
            <a:b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</a:b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(Manual</a:t>
            </a:r>
            <a:r>
              <a:rPr kumimoji="0" lang="de-DE" altLang="zh-CN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Exposure)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D6342A-B5C0-440A-81DF-84C5E56A517C}"/>
              </a:ext>
            </a:extLst>
          </p:cNvPr>
          <p:cNvSpPr/>
          <p:nvPr/>
        </p:nvSpPr>
        <p:spPr bwMode="auto">
          <a:xfrm>
            <a:off x="5364090" y="2348880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err="1" smtClean="0">
                <a:latin typeface="Arial" charset="0"/>
              </a:rPr>
              <a:t>Bildverarbeitung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3563888" y="2564904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6393FC97-CCD1-4317-A23D-BBF5F9761E7D}"/>
              </a:ext>
            </a:extLst>
          </p:cNvPr>
          <p:cNvSpPr/>
          <p:nvPr/>
        </p:nvSpPr>
        <p:spPr bwMode="auto">
          <a:xfrm>
            <a:off x="6300192" y="3429000"/>
            <a:ext cx="288032" cy="1008112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86E964-8356-4A14-9C0A-A08A96C38A91}"/>
              </a:ext>
            </a:extLst>
          </p:cNvPr>
          <p:cNvSpPr/>
          <p:nvPr/>
        </p:nvSpPr>
        <p:spPr bwMode="auto">
          <a:xfrm>
            <a:off x="5364090" y="4725144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altLang="zh-CN" dirty="0" smtClean="0">
                <a:latin typeface="Arial" charset="0"/>
              </a:rPr>
              <a:t>Regelabweichung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9D39C4-6AD2-4C6C-84A1-1B5D12C2A210}"/>
              </a:ext>
            </a:extLst>
          </p:cNvPr>
          <p:cNvSpPr/>
          <p:nvPr/>
        </p:nvSpPr>
        <p:spPr bwMode="auto">
          <a:xfrm>
            <a:off x="611560" y="4725144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PID-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Regler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FA78C58-8878-470A-9370-58A3E8196822}"/>
              </a:ext>
            </a:extLst>
          </p:cNvPr>
          <p:cNvSpPr/>
          <p:nvPr/>
        </p:nvSpPr>
        <p:spPr bwMode="auto">
          <a:xfrm rot="10800000">
            <a:off x="3563888" y="5013176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2080" y="1998912"/>
            <a:ext cx="25922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Siehe nächste Seite!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241F90-1DFC-4816-ACE1-D1A8E56B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79" y="1525143"/>
            <a:ext cx="8425631" cy="47165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BDB56B-645D-450E-9539-6C22387F7D65}"/>
              </a:ext>
            </a:extLst>
          </p:cNvPr>
          <p:cNvSpPr/>
          <p:nvPr/>
        </p:nvSpPr>
        <p:spPr bwMode="auto">
          <a:xfrm>
            <a:off x="683568" y="1844824"/>
            <a:ext cx="1872208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Rohbild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7259818-9F3F-4D7C-B7F6-2E962A9BD0DB}"/>
              </a:ext>
            </a:extLst>
          </p:cNvPr>
          <p:cNvSpPr/>
          <p:nvPr/>
        </p:nvSpPr>
        <p:spPr bwMode="auto">
          <a:xfrm>
            <a:off x="2628479" y="2096852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980A95-E92A-4E8D-893E-FF8EFEDF2188}"/>
              </a:ext>
            </a:extLst>
          </p:cNvPr>
          <p:cNvSpPr/>
          <p:nvPr/>
        </p:nvSpPr>
        <p:spPr bwMode="auto">
          <a:xfrm>
            <a:off x="3599892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Entrauschen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7AD2A7-76BC-4CC9-9350-A19547004DA8}"/>
              </a:ext>
            </a:extLst>
          </p:cNvPr>
          <p:cNvSpPr/>
          <p:nvPr/>
        </p:nvSpPr>
        <p:spPr bwMode="auto">
          <a:xfrm>
            <a:off x="6552220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Zuschneiden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05906E9-3468-40D1-B072-58C36B3E916E}"/>
              </a:ext>
            </a:extLst>
          </p:cNvPr>
          <p:cNvSpPr/>
          <p:nvPr/>
        </p:nvSpPr>
        <p:spPr bwMode="auto">
          <a:xfrm>
            <a:off x="5688124" y="2078850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236DEE-C17B-48A9-A2CB-206F16610AF9}"/>
              </a:ext>
            </a:extLst>
          </p:cNvPr>
          <p:cNvSpPr/>
          <p:nvPr/>
        </p:nvSpPr>
        <p:spPr bwMode="auto">
          <a:xfrm>
            <a:off x="6552220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Farbfilter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C69E9E2-4E4D-42BF-AE31-E6BD5C4C5EDC}"/>
              </a:ext>
            </a:extLst>
          </p:cNvPr>
          <p:cNvSpPr/>
          <p:nvPr/>
        </p:nvSpPr>
        <p:spPr bwMode="auto">
          <a:xfrm>
            <a:off x="211596" y="4437112"/>
            <a:ext cx="8608876" cy="19225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76D73B-A61B-4988-ADD5-5742C93C0DDA}"/>
              </a:ext>
            </a:extLst>
          </p:cNvPr>
          <p:cNvSpPr/>
          <p:nvPr/>
        </p:nvSpPr>
        <p:spPr bwMode="auto">
          <a:xfrm>
            <a:off x="3638523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>
                <a:latin typeface="Arial" charset="0"/>
              </a:rPr>
              <a:t>Lanepixel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B6E9A5B-B169-4E79-8D73-521F30E4B22B}"/>
              </a:ext>
            </a:extLst>
          </p:cNvPr>
          <p:cNvSpPr/>
          <p:nvPr/>
        </p:nvSpPr>
        <p:spPr bwMode="auto">
          <a:xfrm>
            <a:off x="5379033" y="4608341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FBD301C-D9F5-4BB3-B011-F50A99FBFED6}"/>
              </a:ext>
            </a:extLst>
          </p:cNvPr>
          <p:cNvSpPr/>
          <p:nvPr/>
        </p:nvSpPr>
        <p:spPr bwMode="auto">
          <a:xfrm flipH="1">
            <a:off x="5379033" y="47729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8317861-DD3B-4167-A766-F206006226DF}"/>
              </a:ext>
            </a:extLst>
          </p:cNvPr>
          <p:cNvSpPr/>
          <p:nvPr/>
        </p:nvSpPr>
        <p:spPr bwMode="auto">
          <a:xfrm flipH="1">
            <a:off x="5379033" y="493661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9C425F5-B608-42EB-9D2F-7043DA1675FE}"/>
              </a:ext>
            </a:extLst>
          </p:cNvPr>
          <p:cNvSpPr/>
          <p:nvPr/>
        </p:nvSpPr>
        <p:spPr bwMode="auto">
          <a:xfrm flipH="1">
            <a:off x="5546735" y="508518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31654-C0BE-48C0-ABB9-F19137C5152A}"/>
              </a:ext>
            </a:extLst>
          </p:cNvPr>
          <p:cNvSpPr/>
          <p:nvPr/>
        </p:nvSpPr>
        <p:spPr bwMode="auto">
          <a:xfrm flipH="1">
            <a:off x="5546735" y="526702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A7B8B9A-226B-4272-98FB-DD25F66F61F0}"/>
              </a:ext>
            </a:extLst>
          </p:cNvPr>
          <p:cNvSpPr/>
          <p:nvPr/>
        </p:nvSpPr>
        <p:spPr bwMode="auto">
          <a:xfrm flipH="1">
            <a:off x="5546735" y="54488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2930A61-C1F3-478E-B64C-C5B5A2CEBDC7}"/>
              </a:ext>
            </a:extLst>
          </p:cNvPr>
          <p:cNvSpPr/>
          <p:nvPr/>
        </p:nvSpPr>
        <p:spPr bwMode="auto">
          <a:xfrm flipH="1">
            <a:off x="5712517" y="56232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8F26732-C65B-4E83-8BC5-16CBE9E28052}"/>
              </a:ext>
            </a:extLst>
          </p:cNvPr>
          <p:cNvSpPr/>
          <p:nvPr/>
        </p:nvSpPr>
        <p:spPr bwMode="auto">
          <a:xfrm flipH="1">
            <a:off x="5724128" y="58052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81A1333-B0F6-4456-A725-834852C35C05}"/>
              </a:ext>
            </a:extLst>
          </p:cNvPr>
          <p:cNvSpPr/>
          <p:nvPr/>
        </p:nvSpPr>
        <p:spPr bwMode="auto">
          <a:xfrm flipH="1">
            <a:off x="5724128" y="5974886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AE6D691-2B4A-42BF-9A5A-B999247DE749}"/>
              </a:ext>
            </a:extLst>
          </p:cNvPr>
          <p:cNvSpPr/>
          <p:nvPr/>
        </p:nvSpPr>
        <p:spPr bwMode="auto">
          <a:xfrm flipH="1">
            <a:off x="5868144" y="614450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7AB902C3-AB7B-4E5B-A6AA-1EE900DC6487}"/>
              </a:ext>
            </a:extLst>
          </p:cNvPr>
          <p:cNvSpPr/>
          <p:nvPr/>
        </p:nvSpPr>
        <p:spPr bwMode="auto">
          <a:xfrm rot="10800000">
            <a:off x="5670511" y="3147619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13FD641-04C1-4423-A120-18D7A968C0F2}"/>
              </a:ext>
            </a:extLst>
          </p:cNvPr>
          <p:cNvSpPr/>
          <p:nvPr/>
        </p:nvSpPr>
        <p:spPr bwMode="auto">
          <a:xfrm rot="10800000">
            <a:off x="2615882" y="3149723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343869A-3B7C-4AE3-A46E-F91370F78026}"/>
              </a:ext>
            </a:extLst>
          </p:cNvPr>
          <p:cNvSpPr/>
          <p:nvPr/>
        </p:nvSpPr>
        <p:spPr bwMode="auto">
          <a:xfrm>
            <a:off x="645781" y="290406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/>
              <a:t>Fehler zum Soll</a:t>
            </a:r>
            <a:br>
              <a:rPr lang="de-DE" altLang="zh-CN" dirty="0" smtClean="0"/>
            </a:br>
            <a:r>
              <a:rPr lang="de-DE" altLang="zh-CN" dirty="0" smtClean="0"/>
              <a:t>aufintegrieren</a:t>
            </a:r>
            <a:r>
              <a:rPr lang="de-DE" altLang="zh-CN" dirty="0"/>
              <a:t> </a:t>
            </a:r>
            <a:endParaRPr kumimoji="0" lang="de-DE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20F63A7-BB3A-42ED-A009-ECD74F554866}"/>
              </a:ext>
            </a:extLst>
          </p:cNvPr>
          <p:cNvSpPr/>
          <p:nvPr/>
        </p:nvSpPr>
        <p:spPr bwMode="auto">
          <a:xfrm>
            <a:off x="7398314" y="2570641"/>
            <a:ext cx="198022" cy="27794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77050" cy="838200"/>
          </a:xfrm>
        </p:spPr>
        <p:txBody>
          <a:bodyPr/>
          <a:lstStyle/>
          <a:p>
            <a:r>
              <a:rPr lang="de-DE" dirty="0"/>
              <a:t>PID-Regelungsansatz Bildverarbeitungspipeline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smtClean="0"/>
              <a:t>Solllinie </a:t>
            </a:r>
            <a:r>
              <a:rPr lang="de-DE" altLang="zh-CN" dirty="0"/>
              <a:t>wird </a:t>
            </a:r>
            <a:r>
              <a:rPr lang="de-DE" altLang="zh-CN" dirty="0" smtClean="0"/>
              <a:t>definiert (</a:t>
            </a:r>
            <a:r>
              <a:rPr lang="de-DE" altLang="zh-CN" b="1" dirty="0" smtClean="0">
                <a:solidFill>
                  <a:srgbClr val="FF0000"/>
                </a:solidFill>
              </a:rPr>
              <a:t>rot</a:t>
            </a:r>
            <a:r>
              <a:rPr lang="de-DE" altLang="zh-CN" dirty="0" smtClean="0"/>
              <a:t>)</a:t>
            </a:r>
            <a:endParaRPr lang="de-DE" altLang="zh-CN" dirty="0"/>
          </a:p>
          <a:p>
            <a:r>
              <a:rPr lang="de-DE" altLang="zh-CN" dirty="0" smtClean="0"/>
              <a:t>Lanepixel nehmen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Abweichungen aufintegrieren (</a:t>
            </a:r>
            <a:r>
              <a:rPr lang="de-DE" altLang="zh-CN" b="1" dirty="0" smtClean="0"/>
              <a:t>schwarz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Wert ~ durchschnittliche Querabweichung = Regeldifferenz für PID-Regler</a:t>
            </a:r>
            <a:endParaRPr lang="de-DE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01E0314-B04F-4ED7-83D7-93BF1339AD7B}"/>
              </a:ext>
            </a:extLst>
          </p:cNvPr>
          <p:cNvCxnSpPr>
            <a:cxnSpLocks/>
          </p:cNvCxnSpPr>
          <p:nvPr/>
        </p:nvCxnSpPr>
        <p:spPr bwMode="auto">
          <a:xfrm>
            <a:off x="5024719" y="3556932"/>
            <a:ext cx="915433" cy="2032308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3A43E4F-08C6-4161-A953-A71CE9BEFAD0}"/>
              </a:ext>
            </a:extLst>
          </p:cNvPr>
          <p:cNvSpPr/>
          <p:nvPr/>
        </p:nvSpPr>
        <p:spPr bwMode="auto">
          <a:xfrm>
            <a:off x="3942826" y="3556932"/>
            <a:ext cx="1895912" cy="2072081"/>
          </a:xfrm>
          <a:custGeom>
            <a:avLst/>
            <a:gdLst>
              <a:gd name="connsiteX0" fmla="*/ 1895912 w 1895912"/>
              <a:gd name="connsiteY0" fmla="*/ 2072081 h 2072081"/>
              <a:gd name="connsiteX1" fmla="*/ 1585519 w 1895912"/>
              <a:gd name="connsiteY1" fmla="*/ 1367406 h 2072081"/>
              <a:gd name="connsiteX2" fmla="*/ 1006679 w 1895912"/>
              <a:gd name="connsiteY2" fmla="*/ 645952 h 2072081"/>
              <a:gd name="connsiteX3" fmla="*/ 0 w 1895912"/>
              <a:gd name="connsiteY3" fmla="*/ 0 h 207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5912" h="2072081">
                <a:moveTo>
                  <a:pt x="1895912" y="2072081"/>
                </a:moveTo>
                <a:cubicBezTo>
                  <a:pt x="1814818" y="1838587"/>
                  <a:pt x="1733724" y="1605094"/>
                  <a:pt x="1585519" y="1367406"/>
                </a:cubicBezTo>
                <a:cubicBezTo>
                  <a:pt x="1437314" y="1129718"/>
                  <a:pt x="1270932" y="873853"/>
                  <a:pt x="1006679" y="645952"/>
                </a:cubicBezTo>
                <a:cubicBezTo>
                  <a:pt x="742426" y="418051"/>
                  <a:pt x="371213" y="209025"/>
                  <a:pt x="0" y="0"/>
                </a:cubicBezTo>
              </a:path>
            </a:pathLst>
          </a:cu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45C868C-F977-45AC-BEEC-5A992872E2B7}"/>
              </a:ext>
            </a:extLst>
          </p:cNvPr>
          <p:cNvCxnSpPr/>
          <p:nvPr/>
        </p:nvCxnSpPr>
        <p:spPr bwMode="auto">
          <a:xfrm>
            <a:off x="4016607" y="3541513"/>
            <a:ext cx="100811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D8C604E-F605-437D-8D5D-B170FD622440}"/>
              </a:ext>
            </a:extLst>
          </p:cNvPr>
          <p:cNvCxnSpPr>
            <a:cxnSpLocks/>
          </p:cNvCxnSpPr>
          <p:nvPr/>
        </p:nvCxnSpPr>
        <p:spPr bwMode="auto">
          <a:xfrm>
            <a:off x="4341467" y="3717032"/>
            <a:ext cx="74909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16016" y="3933056"/>
            <a:ext cx="504056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17B2DFB-8F03-47BC-B973-747782EB5F23}"/>
              </a:ext>
            </a:extLst>
          </p:cNvPr>
          <p:cNvCxnSpPr/>
          <p:nvPr/>
        </p:nvCxnSpPr>
        <p:spPr bwMode="auto">
          <a:xfrm>
            <a:off x="4967716" y="4149080"/>
            <a:ext cx="360040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5A568C1-D151-4F91-ACC4-935134F41D82}"/>
              </a:ext>
            </a:extLst>
          </p:cNvPr>
          <p:cNvCxnSpPr/>
          <p:nvPr/>
        </p:nvCxnSpPr>
        <p:spPr bwMode="auto">
          <a:xfrm>
            <a:off x="5148064" y="4365104"/>
            <a:ext cx="28803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6A2111A-FA07-48A8-AB7C-FC78059A082A}"/>
              </a:ext>
            </a:extLst>
          </p:cNvPr>
          <p:cNvCxnSpPr/>
          <p:nvPr/>
        </p:nvCxnSpPr>
        <p:spPr bwMode="auto">
          <a:xfrm>
            <a:off x="5327756" y="4592972"/>
            <a:ext cx="216352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838899" y="3624044"/>
            <a:ext cx="1904853" cy="1946246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4853" h="1946246">
                <a:moveTo>
                  <a:pt x="1518407" y="0"/>
                </a:moveTo>
                <a:cubicBezTo>
                  <a:pt x="1787554" y="185956"/>
                  <a:pt x="2056701" y="371912"/>
                  <a:pt x="1803633" y="696286"/>
                </a:cubicBezTo>
                <a:cubicBezTo>
                  <a:pt x="1550565" y="1020660"/>
                  <a:pt x="775282" y="1483453"/>
                  <a:pt x="0" y="1946246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0D747F4-7F34-4D71-8564-1DBF380CE981}"/>
              </a:ext>
            </a:extLst>
          </p:cNvPr>
          <p:cNvCxnSpPr>
            <a:cxnSpLocks/>
          </p:cNvCxnSpPr>
          <p:nvPr/>
        </p:nvCxnSpPr>
        <p:spPr bwMode="auto">
          <a:xfrm flipH="1">
            <a:off x="2657041" y="3547103"/>
            <a:ext cx="1014065" cy="2042137"/>
          </a:xfrm>
          <a:prstGeom prst="line">
            <a:avLst/>
          </a:prstGeom>
          <a:ln>
            <a:solidFill>
              <a:srgbClr val="FF0000"/>
            </a:solidFill>
            <a:prstDash val="sysDot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箭头: 右 19">
            <a:extLst>
              <a:ext uri="{FF2B5EF4-FFF2-40B4-BE49-F238E27FC236}">
                <a16:creationId xmlns:a16="http://schemas.microsoft.com/office/drawing/2014/main" id="{53033525-E74E-4106-BAB7-4B153EC242EF}"/>
              </a:ext>
            </a:extLst>
          </p:cNvPr>
          <p:cNvSpPr/>
          <p:nvPr/>
        </p:nvSpPr>
        <p:spPr bwMode="auto">
          <a:xfrm rot="16200000">
            <a:off x="3934855" y="4795696"/>
            <a:ext cx="1008112" cy="77039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F6D1B18C-D669-4DBF-A984-4C06C62C3B3E}"/>
              </a:ext>
            </a:extLst>
          </p:cNvPr>
          <p:cNvSpPr/>
          <p:nvPr/>
        </p:nvSpPr>
        <p:spPr bwMode="auto">
          <a:xfrm rot="14630582">
            <a:off x="3861628" y="3850246"/>
            <a:ext cx="749098" cy="40007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PID-Regelungsansatz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Regeldifferenz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(Lineare) 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Setze die Stellgröße so, dass die gewichtete Summe der quadratischen Zustandsabweichungen und Stellgrößen minimal sind, d.h.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Unter den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Hierbei erhält man A und B durch Diskretisierung des Querabweichungsmodells aus den Vorarbeiten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5013723" cy="1574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98087"/>
            <a:ext cx="3696121" cy="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(Lineare) 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Äquivalente Formulierung mit entsprechend gewählten Variablen: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mit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robust lösbar!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Wenige Bilder reichen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Stellgrößenbeschränkungen werden eingehalten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7921964" cy="747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4021887" cy="15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Bildtransformation + Farbfilterung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 in horizontale Slices unterteilen:</a:t>
            </a:r>
          </a:p>
          <a:p>
            <a:pPr lvl="1"/>
            <a:r>
              <a:rPr lang="de-DE" altLang="zh-CN" dirty="0" smtClean="0"/>
              <a:t>Maxima der Spaltenhistogramme der Slices = erkannter Linienpunkt</a:t>
            </a:r>
          </a:p>
          <a:p>
            <a:pPr lvl="1"/>
            <a:r>
              <a:rPr lang="de-DE" altLang="zh-CN" dirty="0" smtClean="0"/>
              <a:t>Aus Linienpunkten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 </a:t>
            </a:r>
            <a:r>
              <a:rPr lang="de-DE" altLang="zh-CN" dirty="0" smtClean="0"/>
              <a:t>und</a:t>
            </a:r>
            <a:r>
              <a:rPr lang="de-DE" altLang="zh-CN" b="1" dirty="0" smtClean="0">
                <a:solidFill>
                  <a:schemeClr val="accent2"/>
                </a:solidFill>
              </a:rPr>
              <a:t> </a:t>
            </a:r>
            <a:r>
              <a:rPr lang="de-DE" altLang="zh-CN" b="1" dirty="0" smtClean="0">
                <a:solidFill>
                  <a:srgbClr val="F17575"/>
                </a:solidFill>
              </a:rPr>
              <a:t>pink</a:t>
            </a:r>
            <a:r>
              <a:rPr lang="de-DE" altLang="zh-CN" dirty="0" smtClean="0"/>
              <a:t>) die Wegpunkte berechnen (</a:t>
            </a:r>
            <a:r>
              <a:rPr lang="de-DE" altLang="zh-CN" b="1" dirty="0" smtClean="0">
                <a:solidFill>
                  <a:srgbClr val="00B050"/>
                </a:solidFill>
              </a:rPr>
              <a:t>grün</a:t>
            </a:r>
            <a:r>
              <a:rPr lang="de-DE" altLang="zh-CN" dirty="0" smtClean="0"/>
              <a:t>)</a:t>
            </a:r>
            <a:br>
              <a:rPr lang="de-DE" altLang="zh-CN" dirty="0" smtClean="0"/>
            </a:br>
            <a:r>
              <a:rPr lang="de-DE" altLang="zh-CN" dirty="0" smtClean="0"/>
              <a:t>(Punkte hier durchgängig dargestellt)</a:t>
            </a:r>
            <a:r>
              <a:rPr lang="de-DE" altLang="zh-CN" dirty="0"/>
              <a:t/>
            </a:r>
            <a:br>
              <a:rPr lang="de-DE" altLang="zh-CN" dirty="0"/>
            </a:br>
            <a:endParaRPr lang="de-DE" altLang="zh-CN" dirty="0" smtClean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 </a:t>
            </a:r>
            <a:br>
              <a:rPr lang="de-DE" dirty="0" smtClean="0"/>
            </a:br>
            <a:r>
              <a:rPr lang="de-DE" dirty="0" smtClean="0"/>
              <a:t>Wegpunktberechnung</a:t>
            </a:r>
            <a:endParaRPr lang="en-US" dirty="0"/>
          </a:p>
        </p:txBody>
      </p:sp>
      <p:sp>
        <p:nvSpPr>
          <p:cNvPr id="38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117975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F1757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5834391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2401559" y="322399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976183" y="3223993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4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9830" y="587727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87727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445224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/>
          <p:cNvSpPr/>
          <p:nvPr/>
        </p:nvSpPr>
        <p:spPr bwMode="auto">
          <a:xfrm>
            <a:off x="4502864" y="522920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4474265" y="438114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480365" y="517840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288394" y="354838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57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9830" y="501899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501899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558038" y="458694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19791" y="414908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477999" y="414908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5364088" y="376440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771800" y="376440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983412" y="458694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983413" y="5445224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491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Trajektorie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316456" cy="447994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Wegpunkte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Solltrajektorie, z.B. gefittetes Polynom: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Sieht zunächst gut aus, extrapoliert aber die Roboterposition…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22522"/>
            <a:ext cx="7776864" cy="32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3,9032"/>
  <p:tag name="ORIGINALWIDTH" val="2467,191"/>
  <p:tag name="LATEXADDIN" val="\documentclass{article}&#10;\usepackage{amsmath}&#10;\pagestyle{empty}&#10;\begin{document}&#10;&#10;\begin{align*}&#10; \min_v f(x,u) =&#10; &amp;\sum_{t=0}^{n-1} \{(x_i - x_{ref,i})^TQ(x_i - x_{ref,i})\\&#10; &amp; + (u_i - u_{ref,i})^TP(u_i - u_{ref,i})\}\\&#10; &amp; + (x_n - x_{ref,n})^TQ(x_n - x_{ref,n})&#10;\end{align*}&#10;&#10;&#10;\end{document}"/>
  <p:tag name="IGUANATEXSIZE" val="20"/>
  <p:tag name="IGUANATEXCURSOR" val="2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,94"/>
  <p:tag name="ORIGINALWIDTH" val="2050,244"/>
  <p:tag name="LATEXADDIN" val="\documentclass{article}&#10;\usepackage{amsmath}&#10;\pagestyle{empty}&#10;\begin{document}&#10;&#10;&#10;\begin{align*}&#10;x_0 &#10;&amp; = gegeben\\&#10;x_{i}&#10;&amp; = Ax_{i-1} + Bu_{i-1} \quad \text{for} \quad 1 \leq i \leq n\\&#10;U_L&#10;&amp; \leq u_i \leq U_U \quad \text{for} \quad 0 \leq i \leq n-1&#10;\end{align*}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6,4492"/>
  <p:tag name="ORIGINALWIDTH" val="4308,211"/>
  <p:tag name="LATEXADDIN" val="\documentclass{article}&#10;\usepackage{amsmath}&#10;\pagestyle{empty}&#10;\begin{document}&#10;&#10;\begin{align*}&#10; \min_v f(v) &#10; &amp;= 0.5v^T\tilde{H}v + c^Tv \\&#10; &amp;= (x_0 - x_{ref,0})^TQ(x_0 - x_{ref,0}) + \chi_0^T\hat{Q}\chi_0 + 2\chi_0^T\hat{Q}\chi_v + \chi_v^T\hat{Q}\chi_v + v^T\hat{P}v &#10;\end{align*}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3,862"/>
  <p:tag name="ORIGINALWIDTH" val="2900,637"/>
  <p:tag name="LATEXADDIN" val="\documentclass{article}&#10;\usepackage{amsmath}&#10;\pagestyle{empty}&#10;\begin{document}&#10;&#10;&#10;\begin{align}&#10; \mathbf{I}_{n,n}v &amp;\geq \begin{pmatrix} U_{min} \\ \vdots \\ U_{min} \end{pmatrix} - u_{ref} \\&#10; -\mathbf{I}_{n,n}v &amp;\geq -\begin{pmatrix} U_{max} \\ \vdots \\ U_{max} \end{pmatrix} + u_{ref}&#10;\end{align}&#10;&#10;&#10;\end{document}"/>
  <p:tag name="IGUANATEXSIZE" val="20"/>
  <p:tag name="IGUANATEXCURSOR" val="3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ESLayout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</Words>
  <Application>Microsoft Office PowerPoint</Application>
  <PresentationFormat>Bildschirmpräsentation (4:3)</PresentationFormat>
  <Paragraphs>142</Paragraphs>
  <Slides>15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Courier New</vt:lpstr>
      <vt:lpstr>Stafford</vt:lpstr>
      <vt:lpstr>Symbol</vt:lpstr>
      <vt:lpstr>Tahoma</vt:lpstr>
      <vt:lpstr>Times New Roman</vt:lpstr>
      <vt:lpstr>Wingdings</vt:lpstr>
      <vt:lpstr>ESLayout</vt:lpstr>
      <vt:lpstr>Crash Test Dummies</vt:lpstr>
      <vt:lpstr>Inhaltsverzeichnis</vt:lpstr>
      <vt:lpstr>PID-Regelungsansatz Outline</vt:lpstr>
      <vt:lpstr>PID-Regelungsansatz Bildverarbeitungspipeline</vt:lpstr>
      <vt:lpstr>PID-Regelungsansatz  Regeldifferenz</vt:lpstr>
      <vt:lpstr>MPC-Regelungsansatz (Lineare) Modellprädiktive Regelung (MPC)</vt:lpstr>
      <vt:lpstr>MPC-Regelungsansatz (Lineare) Modellprädiktive Regelung (MPC)</vt:lpstr>
      <vt:lpstr>MPC-Regelungsansatz  Wegpunktberechnung</vt:lpstr>
      <vt:lpstr>MPC-Regelungsansatz Trajektorie</vt:lpstr>
      <vt:lpstr>MPC-Regelungsansatz Trajektorie</vt:lpstr>
      <vt:lpstr>MPC-Regelungsansatz Probleme</vt:lpstr>
      <vt:lpstr>Schilderkennung</vt:lpstr>
      <vt:lpstr>Kurzdemo</vt:lpstr>
      <vt:lpstr>Fazit &amp; Ausblick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David David</cp:lastModifiedBy>
  <cp:revision>1282</cp:revision>
  <cp:lastPrinted>2015-06-16T08:01:12Z</cp:lastPrinted>
  <dcterms:modified xsi:type="dcterms:W3CDTF">2019-03-07T14:54:16Z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